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8" r:id="rId1"/>
  </p:sldMasterIdLst>
  <p:notesMasterIdLst>
    <p:notesMasterId r:id="rId13"/>
  </p:notesMasterIdLst>
  <p:handoutMasterIdLst>
    <p:handoutMasterId r:id="rId14"/>
  </p:handoutMasterIdLst>
  <p:sldIdLst>
    <p:sldId id="415" r:id="rId2"/>
    <p:sldId id="821" r:id="rId3"/>
    <p:sldId id="828" r:id="rId4"/>
    <p:sldId id="820" r:id="rId5"/>
    <p:sldId id="823" r:id="rId6"/>
    <p:sldId id="824" r:id="rId7"/>
    <p:sldId id="826" r:id="rId8"/>
    <p:sldId id="825" r:id="rId9"/>
    <p:sldId id="822" r:id="rId10"/>
    <p:sldId id="827" r:id="rId11"/>
    <p:sldId id="792" r:id="rId12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CC00"/>
    <a:srgbClr val="FFFF00"/>
    <a:srgbClr val="006699"/>
    <a:srgbClr val="006600"/>
    <a:srgbClr val="990000"/>
    <a:srgbClr val="99C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0" autoAdjust="0"/>
    <p:restoredTop sz="94645" autoAdjust="0"/>
  </p:normalViewPr>
  <p:slideViewPr>
    <p:cSldViewPr>
      <p:cViewPr>
        <p:scale>
          <a:sx n="70" d="100"/>
          <a:sy n="70" d="100"/>
        </p:scale>
        <p:origin x="-422" y="-2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2B095A54-247E-44A3-B44E-176AFF5D629B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619FEC04-D7F3-493D-955A-3F8B65A83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85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169920" cy="48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08" tIns="48155" rIns="96308" bIns="48155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2"/>
            <a:ext cx="3169920" cy="48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08" tIns="48155" rIns="96308" bIns="4815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2313"/>
            <a:ext cx="4797425" cy="3597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1194"/>
            <a:ext cx="5852160" cy="431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08" tIns="48155" rIns="96308" bIns="481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071"/>
            <a:ext cx="3169920" cy="48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08" tIns="48155" rIns="96308" bIns="48155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071"/>
            <a:ext cx="3169920" cy="48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08" tIns="48155" rIns="96308" bIns="4815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6E25141-D1C4-4B04-ACA4-5D2546163C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467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6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5048251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04875" y="3648076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5048251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1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08938-8F32-44FB-9962-F03BC76E7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8229600" cy="49101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D4761-CD19-4A2B-A420-07136EADC4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BE371-C595-4496-9B0F-0FDB70E3DC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9600" y="0"/>
            <a:ext cx="914400" cy="424543"/>
          </a:xfrm>
          <a:prstGeom prst="rect">
            <a:avLst/>
          </a:prstGeom>
        </p:spPr>
        <p:txBody>
          <a:bodyPr lIns="130622" tIns="130622" rIns="130622" bIns="130622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0EF1D8-22C3-47F9-97C9-90650415D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59" y="962797"/>
            <a:ext cx="8164287" cy="332866"/>
          </a:xfrm>
          <a:prstGeom prst="rect">
            <a:avLst/>
          </a:prstGeom>
        </p:spPr>
        <p:txBody>
          <a:bodyPr lIns="65311" tIns="0" rIns="65311" bIns="0"/>
          <a:lstStyle>
            <a:lvl1pPr marL="0" indent="0" algn="ctr">
              <a:lnSpc>
                <a:spcPts val="2143"/>
              </a:lnSpc>
              <a:buNone/>
              <a:defRPr sz="2000" i="1" spc="0" baseline="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1900" spc="286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buNone/>
              <a:defRPr sz="1900" spc="286" baseline="0">
                <a:solidFill>
                  <a:schemeClr val="bg1">
                    <a:lumMod val="50000"/>
                  </a:schemeClr>
                </a:solidFill>
              </a:defRPr>
            </a:lvl3pPr>
            <a:lvl4pPr>
              <a:buNone/>
              <a:defRPr sz="1900" spc="286" baseline="0">
                <a:solidFill>
                  <a:schemeClr val="bg1">
                    <a:lumMod val="50000"/>
                  </a:schemeClr>
                </a:solidFill>
              </a:defRPr>
            </a:lvl4pPr>
            <a:lvl5pPr>
              <a:buNone/>
              <a:defRPr sz="1900" spc="286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Slide 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93260" y="545025"/>
            <a:ext cx="8164286" cy="389551"/>
          </a:xfrm>
          <a:prstGeom prst="rect">
            <a:avLst/>
          </a:prstGeom>
        </p:spPr>
        <p:txBody>
          <a:bodyPr lIns="65311" tIns="0" rIns="65311" bIns="0" anchor="b"/>
          <a:lstStyle>
            <a:lvl1pPr marL="0" indent="0" algn="ctr">
              <a:buNone/>
              <a:defRPr sz="2600" b="1" spc="0" baseline="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2300" spc="286" baseline="0">
                <a:solidFill>
                  <a:schemeClr val="bg1"/>
                </a:solidFill>
                <a:latin typeface="+mj-lt"/>
              </a:defRPr>
            </a:lvl2pPr>
            <a:lvl3pPr>
              <a:buNone/>
              <a:defRPr sz="2300" spc="286" baseline="0">
                <a:solidFill>
                  <a:schemeClr val="bg1"/>
                </a:solidFill>
                <a:latin typeface="+mj-lt"/>
              </a:defRPr>
            </a:lvl3pPr>
            <a:lvl4pPr>
              <a:buNone/>
              <a:defRPr sz="2300" spc="286" baseline="0">
                <a:solidFill>
                  <a:schemeClr val="bg1"/>
                </a:solidFill>
                <a:latin typeface="+mj-lt"/>
              </a:defRPr>
            </a:lvl4pPr>
            <a:lvl5pPr>
              <a:buNone/>
              <a:defRPr sz="2300" spc="286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280859" y="127443"/>
            <a:ext cx="4110267" cy="268900"/>
          </a:xfrm>
          <a:prstGeom prst="rect">
            <a:avLst/>
          </a:prstGeom>
        </p:spPr>
        <p:txBody>
          <a:bodyPr lIns="65311" tIns="0" rIns="65311" bIns="0"/>
          <a:lstStyle>
            <a:lvl1pPr marL="0" indent="0">
              <a:buNone/>
              <a:defRPr sz="1300">
                <a:solidFill>
                  <a:schemeClr val="tx1"/>
                </a:solidFill>
                <a:latin typeface="+mj-lt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Kicker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6204857" y="6584963"/>
            <a:ext cx="2939140" cy="273036"/>
          </a:xfrm>
          <a:prstGeom prst="rect">
            <a:avLst/>
          </a:prstGeom>
        </p:spPr>
        <p:txBody>
          <a:bodyPr lIns="65311" tIns="65311" rIns="65311" bIns="65311" anchor="b"/>
          <a:lstStyle>
            <a:lvl1pPr marL="0" indent="0" algn="l">
              <a:buNone/>
              <a:defRPr sz="900" baseline="0">
                <a:latin typeface="+mn-lt"/>
              </a:defRPr>
            </a:lvl1pPr>
            <a:lvl2pPr algn="l">
              <a:buNone/>
              <a:defRPr sz="900"/>
            </a:lvl2pPr>
            <a:lvl3pPr algn="l">
              <a:buNone/>
              <a:defRPr sz="900"/>
            </a:lvl3pPr>
            <a:lvl4pPr algn="l">
              <a:buNone/>
              <a:defRPr sz="900"/>
            </a:lvl4pPr>
            <a:lvl5pPr algn="l">
              <a:buNone/>
              <a:defRPr sz="900"/>
            </a:lvl5pPr>
          </a:lstStyle>
          <a:p>
            <a:pPr lvl="0"/>
            <a:r>
              <a:rPr lang="en-US" dirty="0" smtClean="0"/>
              <a:t>Source: Click to add source. (use a single space after “Source:”)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1" y="6425472"/>
            <a:ext cx="3233964" cy="267607"/>
          </a:xfrm>
          <a:prstGeom prst="rect">
            <a:avLst/>
          </a:prstGeom>
        </p:spPr>
        <p:txBody>
          <a:bodyPr lIns="65311" rIns="65311" anchor="b"/>
          <a:lstStyle>
            <a:lvl1pPr marL="91435" indent="-91435" algn="l" defTabSz="130622">
              <a:spcBef>
                <a:spcPts val="0"/>
              </a:spcBef>
              <a:buNone/>
              <a:defRPr sz="900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900">
                <a:solidFill>
                  <a:schemeClr val="tx1"/>
                </a:solidFill>
              </a:defRPr>
            </a:lvl2pPr>
            <a:lvl3pPr>
              <a:buNone/>
              <a:defRPr sz="9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1	Click to add footnote. (use a tab after the footnote number)</a:t>
            </a:r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979715" y="1654453"/>
            <a:ext cx="7184571" cy="268426"/>
          </a:xfrm>
          <a:prstGeom prst="rect">
            <a:avLst/>
          </a:prstGeom>
        </p:spPr>
        <p:txBody>
          <a:bodyPr lIns="65311" tIns="65311" rIns="65311" bIns="65311"/>
          <a:lstStyle>
            <a:lvl1pPr marL="0" indent="0" algn="ctr">
              <a:buNone/>
              <a:defRPr sz="1600" b="1" baseline="0">
                <a:latin typeface="+mj-lt"/>
              </a:defRPr>
            </a:lvl1pPr>
            <a:lvl2pPr algn="l">
              <a:buNone/>
              <a:defRPr>
                <a:latin typeface="+mn-lt"/>
              </a:defRPr>
            </a:lvl2pPr>
            <a:lvl3pPr algn="l">
              <a:buNone/>
              <a:defRPr>
                <a:latin typeface="+mn-lt"/>
              </a:defRPr>
            </a:lvl3pPr>
            <a:lvl4pPr algn="l">
              <a:buNone/>
              <a:defRPr>
                <a:latin typeface="+mn-lt"/>
              </a:defRPr>
            </a:lvl4pPr>
            <a:lvl5pPr algn="l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Add Graphic Title</a:t>
            </a:r>
            <a:endParaRPr lang="en-US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979715" y="1936352"/>
            <a:ext cx="7184571" cy="247307"/>
          </a:xfrm>
          <a:prstGeom prst="rect">
            <a:avLst/>
          </a:prstGeom>
        </p:spPr>
        <p:txBody>
          <a:bodyPr lIns="65311" rIns="65311"/>
          <a:lstStyle>
            <a:lvl1pPr marL="0" indent="0" algn="ctr">
              <a:buNone/>
              <a:defRPr i="1">
                <a:latin typeface="+mj-lt"/>
              </a:defRPr>
            </a:lvl1pPr>
            <a:lvl2pPr algn="ctr">
              <a:buNone/>
              <a:defRPr i="0"/>
            </a:lvl2pPr>
            <a:lvl3pPr algn="ctr">
              <a:buNone/>
              <a:defRPr i="0"/>
            </a:lvl3pPr>
            <a:lvl4pPr algn="ctr">
              <a:buNone/>
              <a:defRPr i="0"/>
            </a:lvl4pPr>
            <a:lvl5pPr algn="ctr">
              <a:buNone/>
              <a:defRPr i="0"/>
            </a:lvl5pPr>
          </a:lstStyle>
          <a:p>
            <a:pPr lvl="0"/>
            <a:r>
              <a:rPr lang="en-US" dirty="0" smtClean="0"/>
              <a:t>Click to Add Graphic Subtitle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0" y="26553"/>
            <a:ext cx="9144000" cy="226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9600" y="0"/>
            <a:ext cx="914400" cy="424543"/>
          </a:xfrm>
          <a:prstGeom prst="rect">
            <a:avLst/>
          </a:prstGeom>
        </p:spPr>
        <p:txBody>
          <a:bodyPr lIns="130622" tIns="130622" rIns="130622" bIns="130622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0EF1D8-22C3-47F9-97C9-90650415DCF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59" y="962797"/>
            <a:ext cx="8164287" cy="332866"/>
          </a:xfrm>
          <a:prstGeom prst="rect">
            <a:avLst/>
          </a:prstGeom>
        </p:spPr>
        <p:txBody>
          <a:bodyPr lIns="65311" tIns="0" rIns="65311" bIns="0"/>
          <a:lstStyle>
            <a:lvl1pPr marL="0" indent="0" algn="ctr">
              <a:lnSpc>
                <a:spcPts val="2143"/>
              </a:lnSpc>
              <a:buNone/>
              <a:defRPr sz="2000" i="1" spc="0" baseline="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1900" spc="286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buNone/>
              <a:defRPr sz="1900" spc="286" baseline="0">
                <a:solidFill>
                  <a:schemeClr val="bg1">
                    <a:lumMod val="50000"/>
                  </a:schemeClr>
                </a:solidFill>
              </a:defRPr>
            </a:lvl3pPr>
            <a:lvl4pPr>
              <a:buNone/>
              <a:defRPr sz="1900" spc="286" baseline="0">
                <a:solidFill>
                  <a:schemeClr val="bg1">
                    <a:lumMod val="50000"/>
                  </a:schemeClr>
                </a:solidFill>
              </a:defRPr>
            </a:lvl4pPr>
            <a:lvl5pPr>
              <a:buNone/>
              <a:defRPr sz="1900" spc="286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Slide 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93260" y="545025"/>
            <a:ext cx="8164286" cy="389551"/>
          </a:xfrm>
          <a:prstGeom prst="rect">
            <a:avLst/>
          </a:prstGeom>
        </p:spPr>
        <p:txBody>
          <a:bodyPr lIns="65311" tIns="0" rIns="65311" bIns="0" anchor="b"/>
          <a:lstStyle>
            <a:lvl1pPr marL="0" indent="0" algn="ctr">
              <a:buNone/>
              <a:defRPr sz="2600" b="1" spc="0" baseline="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2300" spc="286" baseline="0">
                <a:solidFill>
                  <a:schemeClr val="bg1"/>
                </a:solidFill>
                <a:latin typeface="+mj-lt"/>
              </a:defRPr>
            </a:lvl2pPr>
            <a:lvl3pPr>
              <a:buNone/>
              <a:defRPr sz="2300" spc="286" baseline="0">
                <a:solidFill>
                  <a:schemeClr val="bg1"/>
                </a:solidFill>
                <a:latin typeface="+mj-lt"/>
              </a:defRPr>
            </a:lvl3pPr>
            <a:lvl4pPr>
              <a:buNone/>
              <a:defRPr sz="2300" spc="286" baseline="0">
                <a:solidFill>
                  <a:schemeClr val="bg1"/>
                </a:solidFill>
                <a:latin typeface="+mj-lt"/>
              </a:defRPr>
            </a:lvl4pPr>
            <a:lvl5pPr>
              <a:buNone/>
              <a:defRPr sz="2300" spc="286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280859" y="127443"/>
            <a:ext cx="4110267" cy="268900"/>
          </a:xfrm>
          <a:prstGeom prst="rect">
            <a:avLst/>
          </a:prstGeom>
        </p:spPr>
        <p:txBody>
          <a:bodyPr lIns="65311" tIns="0" rIns="65311" bIns="0"/>
          <a:lstStyle>
            <a:lvl1pPr marL="0" indent="0">
              <a:buNone/>
              <a:defRPr sz="130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Kicker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6204857" y="6584963"/>
            <a:ext cx="2939140" cy="273036"/>
          </a:xfrm>
          <a:prstGeom prst="rect">
            <a:avLst/>
          </a:prstGeom>
        </p:spPr>
        <p:txBody>
          <a:bodyPr lIns="65311" tIns="65311" rIns="65311" bIns="65311" anchor="b"/>
          <a:lstStyle>
            <a:lvl1pPr marL="0" indent="0" algn="l">
              <a:buNone/>
              <a:defRPr sz="900" baseline="0">
                <a:latin typeface="+mn-lt"/>
              </a:defRPr>
            </a:lvl1pPr>
            <a:lvl2pPr algn="l">
              <a:buNone/>
              <a:defRPr sz="900"/>
            </a:lvl2pPr>
            <a:lvl3pPr algn="l">
              <a:buNone/>
              <a:defRPr sz="900"/>
            </a:lvl3pPr>
            <a:lvl4pPr algn="l">
              <a:buNone/>
              <a:defRPr sz="900"/>
            </a:lvl4pPr>
            <a:lvl5pPr algn="l">
              <a:buNone/>
              <a:defRPr sz="900"/>
            </a:lvl5pPr>
          </a:lstStyle>
          <a:p>
            <a:pPr lvl="0"/>
            <a:r>
              <a:rPr lang="en-US" dirty="0" smtClean="0"/>
              <a:t>Source: Click to add source. (use a single space after “Source:”)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1" y="6425472"/>
            <a:ext cx="3233964" cy="267607"/>
          </a:xfrm>
          <a:prstGeom prst="rect">
            <a:avLst/>
          </a:prstGeom>
        </p:spPr>
        <p:txBody>
          <a:bodyPr lIns="65311" rIns="65311" anchor="b"/>
          <a:lstStyle>
            <a:lvl1pPr marL="91435" indent="-91435" algn="l" defTabSz="130622">
              <a:spcBef>
                <a:spcPts val="0"/>
              </a:spcBef>
              <a:buNone/>
              <a:defRPr sz="900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900">
                <a:solidFill>
                  <a:schemeClr val="tx1"/>
                </a:solidFill>
              </a:defRPr>
            </a:lvl2pPr>
            <a:lvl3pPr>
              <a:buNone/>
              <a:defRPr sz="9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1	Click to add footnote. (use a tab after the footnote number)</a:t>
            </a:r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979715" y="1654453"/>
            <a:ext cx="7184571" cy="268426"/>
          </a:xfrm>
          <a:prstGeom prst="rect">
            <a:avLst/>
          </a:prstGeom>
        </p:spPr>
        <p:txBody>
          <a:bodyPr lIns="65311" tIns="65311" rIns="65311" bIns="65311"/>
          <a:lstStyle>
            <a:lvl1pPr marL="0" indent="0" algn="ctr">
              <a:buNone/>
              <a:defRPr sz="1600" b="1" baseline="0">
                <a:latin typeface="+mn-lt"/>
              </a:defRPr>
            </a:lvl1pPr>
            <a:lvl2pPr algn="l">
              <a:buNone/>
              <a:defRPr>
                <a:latin typeface="+mn-lt"/>
              </a:defRPr>
            </a:lvl2pPr>
            <a:lvl3pPr algn="l">
              <a:buNone/>
              <a:defRPr>
                <a:latin typeface="+mn-lt"/>
              </a:defRPr>
            </a:lvl3pPr>
            <a:lvl4pPr algn="l">
              <a:buNone/>
              <a:defRPr>
                <a:latin typeface="+mn-lt"/>
              </a:defRPr>
            </a:lvl4pPr>
            <a:lvl5pPr algn="l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Add Graphic Title</a:t>
            </a:r>
            <a:endParaRPr lang="en-US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979715" y="1936352"/>
            <a:ext cx="7184571" cy="247307"/>
          </a:xfrm>
          <a:prstGeom prst="rect">
            <a:avLst/>
          </a:prstGeom>
        </p:spPr>
        <p:txBody>
          <a:bodyPr lIns="65311" rIns="65311"/>
          <a:lstStyle>
            <a:lvl1pPr marL="0" indent="0" algn="ctr">
              <a:buNone/>
              <a:defRPr i="1">
                <a:latin typeface="+mn-lt"/>
              </a:defRPr>
            </a:lvl1pPr>
            <a:lvl2pPr algn="ctr">
              <a:buNone/>
              <a:defRPr i="0"/>
            </a:lvl2pPr>
            <a:lvl3pPr algn="ctr">
              <a:buNone/>
              <a:defRPr i="0"/>
            </a:lvl3pPr>
            <a:lvl4pPr algn="ctr">
              <a:buNone/>
              <a:defRPr i="0"/>
            </a:lvl4pPr>
            <a:lvl5pPr algn="ctr">
              <a:buNone/>
              <a:defRPr i="0"/>
            </a:lvl5pPr>
          </a:lstStyle>
          <a:p>
            <a:pPr lvl="0"/>
            <a:r>
              <a:rPr lang="en-US" dirty="0" smtClean="0"/>
              <a:t>Click to Add Graphic Subtitle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0" y="26553"/>
            <a:ext cx="9144000" cy="226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buClrTx/>
              <a:buFont typeface="Wingdings" pitchFamily="2" charset="2"/>
              <a:buChar char="Ø"/>
              <a:defRPr>
                <a:latin typeface="+mj-lt"/>
              </a:defRPr>
            </a:lvl1pPr>
            <a:lvl2pPr>
              <a:buClrTx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j-lt"/>
              </a:defRPr>
            </a:lvl2pPr>
            <a:lvl3pPr>
              <a:buClr>
                <a:srgbClr val="0066FF"/>
              </a:buClr>
              <a:defRPr>
                <a:latin typeface="+mj-lt"/>
              </a:defRPr>
            </a:lvl3pPr>
            <a:lvl4pPr>
              <a:buClr>
                <a:srgbClr val="FF0000"/>
              </a:buClr>
              <a:buFont typeface="Arial" pitchFamily="34" charset="0"/>
              <a:buChar char="•"/>
              <a:defRPr>
                <a:latin typeface="+mj-lt"/>
              </a:defRPr>
            </a:lvl4pPr>
            <a:lvl5pPr>
              <a:buFont typeface="Courier New" pitchFamily="49" charset="0"/>
              <a:buChar char="o"/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DB6BE-6158-42B4-9484-364A337ED9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990600"/>
            <a:ext cx="84582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7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485DD-247E-4A82-8B9C-EC2F3D2010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99132-9125-4D1C-812A-0DC3C5DEF2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381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2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9ABD-FCB0-4014-970D-AB91A90745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066800" y="228600"/>
            <a:ext cx="762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800" dirty="0">
              <a:solidFill>
                <a:schemeClr val="accent2"/>
              </a:solidFill>
              <a:latin typeface="Garamond" pitchFamily="18" charset="0"/>
            </a:endParaRPr>
          </a:p>
        </p:txBody>
      </p:sp>
      <p:graphicFrame>
        <p:nvGraphicFramePr>
          <p:cNvPr id="9" name="Object 8"/>
          <p:cNvGraphicFramePr>
            <a:graphicFrameLocks/>
          </p:cNvGraphicFramePr>
          <p:nvPr/>
        </p:nvGraphicFramePr>
        <p:xfrm>
          <a:off x="381000" y="2286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7" name="Clip" r:id="rId3" imgW="3857143" imgH="4057143" progId="">
                  <p:embed/>
                </p:oleObj>
              </mc:Choice>
              <mc:Fallback>
                <p:oleObj name="Clip" r:id="rId3" imgW="3857143" imgH="4057143" progId="">
                  <p:embed/>
                  <p:pic>
                    <p:nvPicPr>
                      <p:cNvPr id="0" name="Picture 1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772400" cy="4572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AF1F5-8BCD-4425-AB95-20CEC068EC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8" descr="banner"/>
          <p:cNvPicPr>
            <a:picLocks noChangeAspect="1" noChangeArrowheads="1"/>
          </p:cNvPicPr>
          <p:nvPr userDrawn="1"/>
        </p:nvPicPr>
        <p:blipFill>
          <a:blip r:embed="rId5" cstate="print"/>
          <a:srcRect l="8036" b="44444"/>
          <a:stretch>
            <a:fillRect/>
          </a:stretch>
        </p:blipFill>
        <p:spPr bwMode="auto">
          <a:xfrm>
            <a:off x="914400" y="228600"/>
            <a:ext cx="784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 userDrawn="1"/>
        </p:nvCxnSpPr>
        <p:spPr>
          <a:xfrm>
            <a:off x="304800" y="990600"/>
            <a:ext cx="84582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1AED7-33C0-4463-A39E-3D45FB2B14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3" y="3324227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2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CB751-89B5-488F-963E-B90B0CFFDE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2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A62E8-127E-42C9-9DF6-620D3723FE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2" y="6356351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1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1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31002EA-9546-455C-8C12-C86E232F63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04800" y="0"/>
            <a:ext cx="6477000" cy="762002"/>
            <a:chOff x="304800" y="76199"/>
            <a:chExt cx="6248400" cy="685802"/>
          </a:xfrm>
        </p:grpSpPr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838200" y="76199"/>
              <a:ext cx="5715000" cy="470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2800" b="1" dirty="0" smtClean="0">
                  <a:solidFill>
                    <a:schemeClr val="tx2">
                      <a:lumMod val="75000"/>
                    </a:schemeClr>
                  </a:solidFill>
                  <a:latin typeface="Garamond" pitchFamily="18" charset="0"/>
                </a:rPr>
                <a:t>4401 Connecticut Planning</a:t>
              </a:r>
              <a:endParaRPr lang="en-US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endParaRPr>
            </a:p>
          </p:txBody>
        </p:sp>
        <p:graphicFrame>
          <p:nvGraphicFramePr>
            <p:cNvPr id="1026" name="Object 8"/>
            <p:cNvGraphicFramePr>
              <a:graphicFrameLocks/>
            </p:cNvGraphicFramePr>
            <p:nvPr/>
          </p:nvGraphicFramePr>
          <p:xfrm>
            <a:off x="304800" y="228600"/>
            <a:ext cx="533400" cy="5334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" name="Clip" r:id="rId16" imgW="3857143" imgH="4057143" progId="">
                    <p:embed/>
                  </p:oleObj>
                </mc:Choice>
                <mc:Fallback>
                  <p:oleObj name="Clip" r:id="rId16" imgW="3857143" imgH="4057143" progId="">
                    <p:embed/>
                    <p:pic>
                      <p:nvPicPr>
                        <p:cNvPr id="0" name="Picture 1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" y="228600"/>
                          <a:ext cx="533400" cy="5334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727CA3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rgbClr val="DDE9EC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3" name="Straight Connector 12"/>
          <p:cNvCxnSpPr/>
          <p:nvPr userDrawn="1"/>
        </p:nvCxnSpPr>
        <p:spPr>
          <a:xfrm>
            <a:off x="914400" y="533400"/>
            <a:ext cx="7772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39" r:id="rId2"/>
    <p:sldLayoutId id="2147483944" r:id="rId3"/>
    <p:sldLayoutId id="2147483940" r:id="rId4"/>
    <p:sldLayoutId id="2147483941" r:id="rId5"/>
    <p:sldLayoutId id="2147483945" r:id="rId6"/>
    <p:sldLayoutId id="2147483946" r:id="rId7"/>
    <p:sldLayoutId id="2147483947" r:id="rId8"/>
    <p:sldLayoutId id="2147483948" r:id="rId9"/>
    <p:sldLayoutId id="2147483942" r:id="rId10"/>
    <p:sldLayoutId id="2147483949" r:id="rId11"/>
    <p:sldLayoutId id="2147483951" r:id="rId12"/>
    <p:sldLayoutId id="214748395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17" name="Picture 25" descr="I:\SHARED.DIR\Facilities Management\Property-Buildings\4401 Connecticut Ave\Design\4401 Conn Exterior Rendering 11-12-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5"/>
          <a:stretch/>
        </p:blipFill>
        <p:spPr bwMode="auto">
          <a:xfrm>
            <a:off x="0" y="0"/>
            <a:ext cx="915488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1AED7-33C0-4463-A39E-3D45FB2B148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67784640"/>
              </p:ext>
            </p:extLst>
          </p:nvPr>
        </p:nvGraphicFramePr>
        <p:xfrm>
          <a:off x="8077200" y="5791200"/>
          <a:ext cx="76200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2" name="ClipArt" r:id="rId4" imgW="3857143" imgH="4057143" progId="MS_ClipArt_Gallery.2">
                  <p:embed/>
                </p:oleObj>
              </mc:Choice>
              <mc:Fallback>
                <p:oleObj name="ClipArt" r:id="rId4" imgW="3857143" imgH="4057143" progId="MS_ClipArt_Gallery.2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5791200"/>
                        <a:ext cx="762000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228600"/>
            <a:ext cx="50292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4401 Connecticut Planning</a:t>
            </a:r>
          </a:p>
          <a:p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January 14, 2013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Rooftop Antennas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0DB6BE-6158-42B4-9484-364A337ED9F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58529" y="-234528"/>
            <a:ext cx="4576018" cy="733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1447800" y="5719019"/>
            <a:ext cx="3124200" cy="481631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Connecticut Ave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87886" y="3962400"/>
            <a:ext cx="2514600" cy="190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Tx/>
              <a:buSzPct val="76000"/>
              <a:buFont typeface="Wingdings" pitchFamily="2" charset="2"/>
              <a:buChar char="Ø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Tx/>
              <a:buSzPct val="76000"/>
              <a:buFont typeface="Wingdings" pitchFamily="2" charset="2"/>
              <a:buChar char="§"/>
              <a:defRPr sz="2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FF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b="1" dirty="0" smtClean="0"/>
              <a:t>Satellite dish and whip antennas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b="1" dirty="0" smtClean="0"/>
              <a:t>All comply with antenna regulations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62103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" y="6356351"/>
            <a:ext cx="530225" cy="365125"/>
          </a:xfrm>
        </p:spPr>
        <p:txBody>
          <a:bodyPr/>
          <a:lstStyle/>
          <a:p>
            <a:pPr>
              <a:defRPr/>
            </a:pPr>
            <a:fld id="{E00DB6BE-6158-42B4-9484-364A337ED9F9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5" descr="I:\SHARED.DIR\Facilities Management\Property-Buildings\4401 Connecticut Ave\Design\4401 Conn Exterior Rendering 11-12-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0"/>
          <a:stretch/>
        </p:blipFill>
        <p:spPr bwMode="auto">
          <a:xfrm>
            <a:off x="0" y="1066800"/>
            <a:ext cx="9144000" cy="580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" y="6356351"/>
            <a:ext cx="530225" cy="365125"/>
          </a:xfrm>
        </p:spPr>
        <p:txBody>
          <a:bodyPr/>
          <a:lstStyle/>
          <a:p>
            <a:pPr>
              <a:defRPr/>
            </a:pPr>
            <a:fld id="{E00DB6BE-6158-42B4-9484-364A337ED9F9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1534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l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Originally built in 1987, authorized under a Planned Unit Development (PUD)</a:t>
            </a:r>
          </a:p>
          <a:p>
            <a:pPr marL="514350" indent="-514350" algn="l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96,000 square feet, general office and retail</a:t>
            </a:r>
          </a:p>
          <a:p>
            <a:pPr marL="514350" lvl="0" indent="-514350" algn="l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Planned </a:t>
            </a:r>
            <a:r>
              <a:rPr lang="en-US" sz="2800" dirty="0" smtClean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occupants are WAMU-FM and university administrative offices</a:t>
            </a:r>
          </a:p>
          <a:p>
            <a:pPr marL="514350" lvl="0" indent="-514350" algn="l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Existing retail to remain</a:t>
            </a:r>
          </a:p>
          <a:p>
            <a:pPr marL="514350" lvl="0" indent="-514350" algn="l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Design-Build Team</a:t>
            </a:r>
          </a:p>
          <a:p>
            <a:pPr marL="971550" lvl="1" indent="-514350" algn="l">
              <a:spcAft>
                <a:spcPts val="0"/>
              </a:spcAft>
              <a:buFont typeface="Wingdings" pitchFamily="2" charset="2"/>
              <a:buChar char="§"/>
            </a:pPr>
            <a:r>
              <a:rPr lang="en-US" sz="2800" dirty="0" err="1" smtClean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Gensler</a:t>
            </a:r>
            <a:r>
              <a:rPr lang="en-US" sz="2800" dirty="0" smtClean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 Architects</a:t>
            </a:r>
          </a:p>
          <a:p>
            <a:pPr marL="971550" lvl="1" indent="-514350" algn="l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err="1" smtClean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Coakley</a:t>
            </a:r>
            <a:r>
              <a:rPr lang="en-US" sz="2800" dirty="0" smtClean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 Williams Construction</a:t>
            </a:r>
          </a:p>
          <a:p>
            <a:pPr lvl="0" algn="l">
              <a:spcAft>
                <a:spcPts val="600"/>
              </a:spcAft>
              <a:buClrTx/>
            </a:pPr>
            <a:endParaRPr lang="en-US" sz="2800" dirty="0"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2763" lvl="0" indent="-512763"/>
            <a:r>
              <a:rPr lang="en-US" sz="28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Purchased by AU in May 2012</a:t>
            </a:r>
          </a:p>
          <a:p>
            <a:pPr marL="514350" lvl="0" indent="-514350"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Construction started November </a:t>
            </a:r>
            <a:r>
              <a:rPr lang="en-US" sz="2800" dirty="0" smtClean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2012</a:t>
            </a:r>
          </a:p>
          <a:p>
            <a:pPr marL="514350" lvl="0" indent="-514350">
              <a:spcAft>
                <a:spcPts val="600"/>
              </a:spcAft>
            </a:pPr>
            <a:r>
              <a:rPr lang="en-US" sz="2800" dirty="0" smtClean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Permits application November 2012</a:t>
            </a:r>
          </a:p>
          <a:p>
            <a:pPr marL="514350" lvl="0" indent="-514350">
              <a:spcAft>
                <a:spcPts val="600"/>
              </a:spcAft>
            </a:pPr>
            <a:r>
              <a:rPr lang="en-US" sz="2800" dirty="0" smtClean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Permit issuance expected January 2013</a:t>
            </a:r>
            <a:endParaRPr lang="en-US" sz="2800" dirty="0">
              <a:solidFill>
                <a:prstClr val="black"/>
              </a:solidFill>
              <a:latin typeface="Garamond" pitchFamily="18" charset="0"/>
              <a:cs typeface="Arial" pitchFamily="34" charset="0"/>
            </a:endParaRPr>
          </a:p>
          <a:p>
            <a:pPr marL="514350" lvl="0" indent="-514350"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Scheduled move-in May </a:t>
            </a:r>
            <a:r>
              <a:rPr lang="en-US" sz="2800" dirty="0" smtClean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0DB6BE-6158-42B4-9484-364A337ED9F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2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23875" indent="-523875"/>
            <a:r>
              <a:rPr lang="en-US" sz="2800" dirty="0" smtClean="0">
                <a:latin typeface="Garamond" pitchFamily="18" charset="0"/>
                <a:cs typeface="Arial" pitchFamily="34" charset="0"/>
              </a:rPr>
              <a:t>Interior renovation</a:t>
            </a:r>
          </a:p>
          <a:p>
            <a:pPr marL="523875" indent="-523875"/>
            <a:r>
              <a:rPr lang="en-US" sz="2800" dirty="0" smtClean="0">
                <a:latin typeface="Garamond" pitchFamily="18" charset="0"/>
                <a:cs typeface="Arial" pitchFamily="34" charset="0"/>
              </a:rPr>
              <a:t>Entrance replacement</a:t>
            </a:r>
          </a:p>
          <a:p>
            <a:pPr marL="523875" indent="-523875"/>
            <a:r>
              <a:rPr lang="en-US" sz="2800" dirty="0" smtClean="0">
                <a:latin typeface="Garamond" pitchFamily="18" charset="0"/>
                <a:cs typeface="Arial" pitchFamily="34" charset="0"/>
              </a:rPr>
              <a:t>Connecticut Avenue storefront and awning replacement</a:t>
            </a:r>
          </a:p>
          <a:p>
            <a:pPr marL="523875" indent="-523875"/>
            <a:r>
              <a:rPr lang="en-US" sz="2800" dirty="0" smtClean="0">
                <a:latin typeface="Garamond" pitchFamily="18" charset="0"/>
                <a:cs typeface="Arial" pitchFamily="34" charset="0"/>
              </a:rPr>
              <a:t>Connecticut Avenue streetscape upgrade</a:t>
            </a:r>
            <a:endParaRPr lang="en-US" sz="2800" dirty="0">
              <a:latin typeface="Garamond" pitchFamily="18" charset="0"/>
              <a:cs typeface="Arial" pitchFamily="34" charset="0"/>
            </a:endParaRPr>
          </a:p>
          <a:p>
            <a:pPr marL="523875" indent="-523875"/>
            <a:r>
              <a:rPr lang="en-US" sz="2800" dirty="0" smtClean="0">
                <a:latin typeface="Garamond" pitchFamily="18" charset="0"/>
                <a:cs typeface="Arial" pitchFamily="34" charset="0"/>
              </a:rPr>
              <a:t>Adding rooftop antennas</a:t>
            </a:r>
          </a:p>
          <a:p>
            <a:pPr marL="523875" indent="-523875"/>
            <a:endParaRPr lang="en-US" sz="2800" dirty="0" smtClean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0DB6BE-6158-42B4-9484-364A337ED9F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WAMU Interior Renovations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563836"/>
            <a:ext cx="2819400" cy="533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Street View Studio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0DB6BE-6158-42B4-9484-364A337ED9F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919116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74950"/>
            <a:ext cx="4767036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19800" y="2241550"/>
            <a:ext cx="270963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Tx/>
              <a:buSzPct val="76000"/>
              <a:buFont typeface="Wingdings" pitchFamily="2" charset="2"/>
              <a:buChar char="Ø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Tx/>
              <a:buSzPct val="76000"/>
              <a:buFont typeface="Wingdings" pitchFamily="2" charset="2"/>
              <a:buChar char="§"/>
              <a:defRPr sz="2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FF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" pitchFamily="2" charset="2"/>
              <a:buNone/>
            </a:pPr>
            <a:r>
              <a:rPr lang="en-US" b="1" dirty="0" smtClean="0"/>
              <a:t>Audience Studio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3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WAMU Interior Renovations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76257" y="1129455"/>
            <a:ext cx="2993571" cy="48163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Community Room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0DB6BE-6158-42B4-9484-364A337ED9F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5638800" cy="325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658" y="3581400"/>
            <a:ext cx="558835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5562600"/>
            <a:ext cx="299357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Tx/>
              <a:buSzPct val="76000"/>
              <a:buFont typeface="Wingdings" pitchFamily="2" charset="2"/>
              <a:buChar char="Ø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Tx/>
              <a:buSzPct val="76000"/>
              <a:buFont typeface="Wingdings" pitchFamily="2" charset="2"/>
              <a:buChar char="§"/>
              <a:defRPr sz="2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FF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 smtClean="0"/>
              <a:t>Street View of News Room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7572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Entrance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0DB6BE-6158-42B4-9484-364A337ED9F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25" descr="I:\SHARED.DIR\Facilities Management\Property-Buildings\4401 Connecticut Ave\Design\4401 Conn Exterior Rendering 11-12-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t="61559" r="19263" b="8946"/>
          <a:stretch/>
        </p:blipFill>
        <p:spPr bwMode="auto">
          <a:xfrm>
            <a:off x="304800" y="1143000"/>
            <a:ext cx="5105400" cy="41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33800"/>
            <a:ext cx="351472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5294210"/>
            <a:ext cx="1524000" cy="48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Tx/>
              <a:buSzPct val="76000"/>
              <a:buFont typeface="Wingdings" pitchFamily="2" charset="2"/>
              <a:buChar char="Ø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Tx/>
              <a:buSzPct val="76000"/>
              <a:buFont typeface="Wingdings" pitchFamily="2" charset="2"/>
              <a:buChar char="§"/>
              <a:defRPr sz="2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FF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 smtClean="0"/>
              <a:t>Planned </a:t>
            </a:r>
            <a:endParaRPr lang="en-US" b="1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3864429" y="6091980"/>
            <a:ext cx="1524000" cy="48163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Existing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1927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Storefront and Awning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0DB6BE-6158-42B4-9484-364A337ED9F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72" y="1066800"/>
            <a:ext cx="661779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3895725" cy="283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3429000" y="6096000"/>
            <a:ext cx="1524000" cy="48163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Existing </a:t>
            </a:r>
            <a:endParaRPr lang="en-US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83072" y="4528457"/>
            <a:ext cx="1524000" cy="48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Tx/>
              <a:buSzPct val="76000"/>
              <a:buFont typeface="Wingdings" pitchFamily="2" charset="2"/>
              <a:buChar char="Ø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Tx/>
              <a:buSzPct val="76000"/>
              <a:buFont typeface="Wingdings" pitchFamily="2" charset="2"/>
              <a:buChar char="§"/>
              <a:defRPr sz="2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FF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 smtClean="0"/>
              <a:t>Planned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5207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Space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0DB6BE-6158-42B4-9484-364A337ED9F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t="30510" r="-55" b="1017"/>
          <a:stretch/>
        </p:blipFill>
        <p:spPr bwMode="auto">
          <a:xfrm>
            <a:off x="209550" y="1143001"/>
            <a:ext cx="8715375" cy="288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51376"/>
            <a:ext cx="3514725" cy="240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0436" y="3784921"/>
            <a:ext cx="1524000" cy="48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Tx/>
              <a:buSzPct val="76000"/>
              <a:buFont typeface="Wingdings" pitchFamily="2" charset="2"/>
              <a:buChar char="Ø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Tx/>
              <a:buSzPct val="76000"/>
              <a:buFont typeface="Wingdings" pitchFamily="2" charset="2"/>
              <a:buChar char="§"/>
              <a:defRPr sz="2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FF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 smtClean="0"/>
              <a:t>Planned </a:t>
            </a:r>
            <a:endParaRPr lang="en-US" b="1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3962400" y="6091980"/>
            <a:ext cx="1447800" cy="48163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Existing </a:t>
            </a:r>
            <a:endParaRPr lang="en-US" b="1" dirty="0"/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23355"/>
            <a:ext cx="2133600" cy="152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56093"/>
            <a:ext cx="1981200" cy="144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2332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Garamond"/>
        <a:ea typeface=""/>
        <a:cs typeface=""/>
      </a:majorFont>
      <a:minorFont>
        <a:latin typeface="Gill Sans MT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noFill/>
        <a:ln>
          <a:solidFill>
            <a:prstClr val="black"/>
          </a:solidFill>
        </a:ln>
      </a:spPr>
      <a:bodyPr wrap="square" rtlCol="0">
        <a:spAutoFit/>
      </a:bodyPr>
      <a:lstStyle>
        <a:defPPr>
          <a:defRPr sz="1400" b="1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29056</TotalTime>
  <Words>152</Words>
  <Application>Microsoft Office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Origin</vt:lpstr>
      <vt:lpstr>Clip</vt:lpstr>
      <vt:lpstr>ClipArt</vt:lpstr>
      <vt:lpstr>PowerPoint Presentation</vt:lpstr>
      <vt:lpstr>General Information</vt:lpstr>
      <vt:lpstr>Schedule</vt:lpstr>
      <vt:lpstr>Planned Changes</vt:lpstr>
      <vt:lpstr>WAMU Interior Renovations</vt:lpstr>
      <vt:lpstr>WAMU Interior Renovations</vt:lpstr>
      <vt:lpstr>Entrance Changes</vt:lpstr>
      <vt:lpstr>Storefront and Awning Changes</vt:lpstr>
      <vt:lpstr>Public Space Changes</vt:lpstr>
      <vt:lpstr>Rooftop Antennas</vt:lpstr>
      <vt:lpstr>Questions</vt:lpstr>
    </vt:vector>
  </TitlesOfParts>
  <Company>American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Jorge Abud</dc:creator>
  <cp:lastModifiedBy>Jorge J. Abud</cp:lastModifiedBy>
  <cp:revision>997</cp:revision>
  <cp:lastPrinted>2013-01-09T20:04:52Z</cp:lastPrinted>
  <dcterms:created xsi:type="dcterms:W3CDTF">2009-10-17T15:57:59Z</dcterms:created>
  <dcterms:modified xsi:type="dcterms:W3CDTF">2013-01-10T18:40:41Z</dcterms:modified>
</cp:coreProperties>
</file>